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57" r:id="rId11"/>
    <p:sldId id="269" r:id="rId12"/>
    <p:sldId id="267" r:id="rId13"/>
  </p:sldIdLst>
  <p:sldSz cx="9144000" cy="6858000" type="screen4x3"/>
  <p:notesSz cx="6881813" cy="96615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7E49650-7B45-4947-AB57-124D037BACB8}">
          <p14:sldIdLst>
            <p14:sldId id="256"/>
            <p14:sldId id="258"/>
            <p14:sldId id="259"/>
            <p14:sldId id="261"/>
            <p14:sldId id="262"/>
            <p14:sldId id="263"/>
            <p14:sldId id="264"/>
            <p14:sldId id="265"/>
            <p14:sldId id="266"/>
            <p14:sldId id="257"/>
            <p14:sldId id="269"/>
            <p14:sldId id="26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99F1"/>
    <a:srgbClr val="8D66EE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4" d="100"/>
        <a:sy n="9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ubbleChart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32386432"/>
        <c:axId val="32404608"/>
      </c:bubbleChart>
      <c:valAx>
        <c:axId val="3238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2404608"/>
        <c:crosses val="autoZero"/>
        <c:crossBetween val="midCat"/>
      </c:valAx>
      <c:valAx>
        <c:axId val="324046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32386432"/>
        <c:crosses val="autoZero"/>
        <c:crossBetween val="midCat"/>
      </c:valAx>
      <c:spPr>
        <a:noFill/>
        <a:ln w="25400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83076"/>
          </a:xfrm>
          <a:prstGeom prst="rect">
            <a:avLst/>
          </a:prstGeom>
        </p:spPr>
        <p:txBody>
          <a:bodyPr vert="horz" lIns="94531" tIns="47265" rIns="94531" bIns="4726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83076"/>
          </a:xfrm>
          <a:prstGeom prst="rect">
            <a:avLst/>
          </a:prstGeom>
        </p:spPr>
        <p:txBody>
          <a:bodyPr vert="horz" lIns="94531" tIns="47265" rIns="94531" bIns="47265" rtlCol="0"/>
          <a:lstStyle>
            <a:lvl1pPr algn="r">
              <a:defRPr sz="1200"/>
            </a:lvl1pPr>
          </a:lstStyle>
          <a:p>
            <a:fld id="{FC6B8641-FA52-4F29-A91B-0495FFCFE176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176772"/>
            <a:ext cx="2982119" cy="483076"/>
          </a:xfrm>
          <a:prstGeom prst="rect">
            <a:avLst/>
          </a:prstGeom>
        </p:spPr>
        <p:txBody>
          <a:bodyPr vert="horz" lIns="94531" tIns="47265" rIns="94531" bIns="4726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98102" y="9176772"/>
            <a:ext cx="2982119" cy="483076"/>
          </a:xfrm>
          <a:prstGeom prst="rect">
            <a:avLst/>
          </a:prstGeom>
        </p:spPr>
        <p:txBody>
          <a:bodyPr vert="horz" lIns="94531" tIns="47265" rIns="94531" bIns="47265" rtlCol="0" anchor="b"/>
          <a:lstStyle>
            <a:lvl1pPr algn="r">
              <a:defRPr sz="1200"/>
            </a:lvl1pPr>
          </a:lstStyle>
          <a:p>
            <a:fld id="{9B8D2C33-F7E6-4F38-81BF-98D0E6508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3771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83076"/>
          </a:xfrm>
          <a:prstGeom prst="rect">
            <a:avLst/>
          </a:prstGeom>
        </p:spPr>
        <p:txBody>
          <a:bodyPr vert="horz" lIns="94531" tIns="47265" rIns="94531" bIns="4726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83076"/>
          </a:xfrm>
          <a:prstGeom prst="rect">
            <a:avLst/>
          </a:prstGeom>
        </p:spPr>
        <p:txBody>
          <a:bodyPr vert="horz" lIns="94531" tIns="47265" rIns="94531" bIns="47265" rtlCol="0"/>
          <a:lstStyle>
            <a:lvl1pPr algn="r">
              <a:defRPr sz="1200"/>
            </a:lvl1pPr>
          </a:lstStyle>
          <a:p>
            <a:fld id="{555F69F9-D4C9-4CC1-9A91-B383F2CA47CE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25525" y="723900"/>
            <a:ext cx="4832350" cy="36242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531" tIns="47265" rIns="94531" bIns="4726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182" y="4589225"/>
            <a:ext cx="5505450" cy="4347686"/>
          </a:xfrm>
          <a:prstGeom prst="rect">
            <a:avLst/>
          </a:prstGeom>
        </p:spPr>
        <p:txBody>
          <a:bodyPr vert="horz" lIns="94531" tIns="47265" rIns="94531" bIns="47265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176772"/>
            <a:ext cx="2982119" cy="483076"/>
          </a:xfrm>
          <a:prstGeom prst="rect">
            <a:avLst/>
          </a:prstGeom>
        </p:spPr>
        <p:txBody>
          <a:bodyPr vert="horz" lIns="94531" tIns="47265" rIns="94531" bIns="4726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98102" y="9176772"/>
            <a:ext cx="2982119" cy="483076"/>
          </a:xfrm>
          <a:prstGeom prst="rect">
            <a:avLst/>
          </a:prstGeom>
        </p:spPr>
        <p:txBody>
          <a:bodyPr vert="horz" lIns="94531" tIns="47265" rIns="94531" bIns="47265" rtlCol="0" anchor="b"/>
          <a:lstStyle>
            <a:lvl1pPr algn="r">
              <a:defRPr sz="1200"/>
            </a:lvl1pPr>
          </a:lstStyle>
          <a:p>
            <a:fld id="{5E32B124-9D43-4BE7-8CBA-5D34D0914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516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31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Горизонтальный свиток 11"/>
          <p:cNvSpPr/>
          <p:nvPr/>
        </p:nvSpPr>
        <p:spPr>
          <a:xfrm>
            <a:off x="1877675" y="548680"/>
            <a:ext cx="5472608" cy="1948421"/>
          </a:xfrm>
          <a:prstGeom prst="horizontalScroll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  <a:latin typeface="Monotype Corsiva" pitchFamily="66" charset="0"/>
              </a:rPr>
              <a:t>Знаходження площі геометричних  фігур, для побудови одягу   </a:t>
            </a:r>
            <a:endParaRPr lang="ru-RU" sz="3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3" name="Вертикальный свиток 12"/>
          <p:cNvSpPr/>
          <p:nvPr/>
        </p:nvSpPr>
        <p:spPr>
          <a:xfrm>
            <a:off x="5364088" y="2509087"/>
            <a:ext cx="3051756" cy="2880320"/>
          </a:xfrm>
          <a:prstGeom prst="verticalScroll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omic Sans MS" pitchFamily="66" charset="0"/>
              <a:cs typeface="Gautami" pitchFamily="2"/>
            </a:endParaRPr>
          </a:p>
          <a:p>
            <a:pPr algn="ctr"/>
            <a:endParaRPr lang="uk-UA" sz="2000" b="1" dirty="0">
              <a:solidFill>
                <a:schemeClr val="tx1">
                  <a:lumMod val="65000"/>
                  <a:lumOff val="35000"/>
                </a:schemeClr>
              </a:solidFill>
              <a:latin typeface="Comic Sans MS" pitchFamily="66" charset="0"/>
              <a:cs typeface="Gautami" pitchFamily="2"/>
            </a:endParaRPr>
          </a:p>
          <a:p>
            <a:pPr algn="ctr"/>
            <a:endParaRPr lang="uk-UA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omic Sans MS" pitchFamily="66" charset="0"/>
              <a:cs typeface="Gautami" pitchFamily="2"/>
            </a:endParaRPr>
          </a:p>
          <a:p>
            <a:pPr algn="ctr"/>
            <a:r>
              <a:rPr lang="uk-UA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itchFamily="66" charset="0"/>
                <a:cs typeface="Gautami" pitchFamily="2"/>
              </a:rPr>
              <a:t>Підготувала група «</a:t>
            </a:r>
            <a:r>
              <a:rPr lang="uk-UA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itchFamily="66" charset="0"/>
                <a:cs typeface="Gautami" pitchFamily="2"/>
              </a:rPr>
              <a:t>Науковці-</a:t>
            </a:r>
            <a:r>
              <a:rPr lang="uk-UA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itchFamily="66" charset="0"/>
                <a:cs typeface="Gautami" pitchFamily="2"/>
              </a:rPr>
              <a:t> практики»</a:t>
            </a:r>
          </a:p>
          <a:p>
            <a:pPr algn="ctr"/>
            <a:endParaRPr lang="uk-UA" sz="2000" b="1" dirty="0">
              <a:solidFill>
                <a:schemeClr val="tx1">
                  <a:lumMod val="65000"/>
                  <a:lumOff val="35000"/>
                </a:schemeClr>
              </a:solidFill>
              <a:latin typeface="Comic Sans MS" pitchFamily="66" charset="0"/>
              <a:cs typeface="Gautami" pitchFamily="2"/>
            </a:endParaRPr>
          </a:p>
          <a:p>
            <a:pPr algn="ctr"/>
            <a:r>
              <a:rPr lang="uk-UA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itchFamily="66" charset="0"/>
                <a:cs typeface="Gautami" pitchFamily="2"/>
              </a:rPr>
              <a:t>Семенчук</a:t>
            </a:r>
            <a:r>
              <a:rPr lang="uk-UA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itchFamily="66" charset="0"/>
                <a:cs typeface="Gautami" pitchFamily="2"/>
              </a:rPr>
              <a:t> Р.</a:t>
            </a:r>
            <a:r>
              <a:rPr lang="uk-UA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itchFamily="66" charset="0"/>
                <a:cs typeface="Gautami" pitchFamily="2"/>
              </a:rPr>
              <a:t/>
            </a:r>
            <a:br>
              <a:rPr lang="uk-UA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itchFamily="66" charset="0"/>
                <a:cs typeface="Gautami" pitchFamily="2"/>
              </a:rPr>
            </a:br>
            <a:r>
              <a:rPr lang="uk-UA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itchFamily="66" charset="0"/>
                <a:cs typeface="Gautami" pitchFamily="2"/>
              </a:rPr>
              <a:t>Козюк</a:t>
            </a:r>
            <a:r>
              <a:rPr lang="uk-UA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itchFamily="66" charset="0"/>
                <a:cs typeface="Gautami" pitchFamily="2"/>
              </a:rPr>
              <a:t> В.</a:t>
            </a:r>
          </a:p>
          <a:p>
            <a:pPr algn="ctr"/>
            <a:r>
              <a:rPr lang="uk-UA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itchFamily="66" charset="0"/>
                <a:cs typeface="Gautami" pitchFamily="2"/>
              </a:rPr>
              <a:t>Курліщук</a:t>
            </a:r>
            <a:r>
              <a:rPr lang="uk-UA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itchFamily="66" charset="0"/>
                <a:cs typeface="Gautami" pitchFamily="2"/>
              </a:rPr>
              <a:t> Т.</a:t>
            </a:r>
            <a:endParaRPr lang="uk-UA" sz="2000" b="1" dirty="0">
              <a:solidFill>
                <a:schemeClr val="tx1">
                  <a:lumMod val="65000"/>
                  <a:lumOff val="35000"/>
                </a:schemeClr>
              </a:solidFill>
              <a:latin typeface="Comic Sans MS" pitchFamily="66" charset="0"/>
              <a:cs typeface="Gautami" pitchFamily="2"/>
            </a:endParaRPr>
          </a:p>
          <a:p>
            <a:pPr algn="ctr"/>
            <a:endParaRPr lang="uk-UA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omic Sans MS" pitchFamily="66" charset="0"/>
              <a:cs typeface="Gautami" pitchFamily="2"/>
            </a:endParaRPr>
          </a:p>
          <a:p>
            <a:pPr algn="ctr"/>
            <a:endParaRPr lang="uk-UA" sz="2000" b="1" dirty="0">
              <a:solidFill>
                <a:schemeClr val="tx1">
                  <a:lumMod val="65000"/>
                  <a:lumOff val="35000"/>
                </a:schemeClr>
              </a:solidFill>
              <a:latin typeface="Comic Sans MS" pitchFamily="66" charset="0"/>
              <a:cs typeface="Gautami" pitchFamily="2"/>
            </a:endParaRPr>
          </a:p>
          <a:p>
            <a:pPr algn="ctr"/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Comic Sans MS" pitchFamily="66" charset="0"/>
              <a:cs typeface="Gautami" pitchFamily="2"/>
            </a:endParaRPr>
          </a:p>
        </p:txBody>
      </p:sp>
      <p:pic>
        <p:nvPicPr>
          <p:cNvPr id="1026" name="Picture 2" descr="C:\Users\User\Desktop\Новая папка\IMG_20151125_0937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144" y="2576799"/>
            <a:ext cx="4067944" cy="305095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75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руглая лента лицом вверх 4"/>
          <p:cNvSpPr/>
          <p:nvPr/>
        </p:nvSpPr>
        <p:spPr>
          <a:xfrm>
            <a:off x="1403648" y="764704"/>
            <a:ext cx="6408712" cy="1152128"/>
          </a:xfrm>
          <a:prstGeom prst="ellipseRibbon2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rgbClr val="FF0000"/>
                </a:solidFill>
                <a:latin typeface="Comic Sans MS" pitchFamily="66" charset="0"/>
              </a:rPr>
              <a:t>Загальна площа фігур червоного кольору </a:t>
            </a:r>
            <a:endParaRPr lang="ru-RU" b="1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848067" y="1910261"/>
            <a:ext cx="3132348" cy="2736304"/>
          </a:xfrm>
          <a:prstGeom prst="flowChartConnec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271,82см²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3980415" y="3068960"/>
            <a:ext cx="4248472" cy="2952328"/>
          </a:xfrm>
          <a:prstGeom prst="snip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Кількість тканини червоного кольору</a:t>
            </a:r>
          </a:p>
          <a:p>
            <a:pPr algn="ctr"/>
            <a:r>
              <a:rPr lang="uk-UA" dirty="0" smtClean="0"/>
              <a:t>271,82×5=1359.1см²=1,4м²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985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руглая лента лицом вверх 4"/>
          <p:cNvSpPr/>
          <p:nvPr/>
        </p:nvSpPr>
        <p:spPr>
          <a:xfrm>
            <a:off x="1403648" y="764704"/>
            <a:ext cx="6408712" cy="1152128"/>
          </a:xfrm>
          <a:prstGeom prst="ellipseRibbon2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Comic Sans MS" pitchFamily="66" charset="0"/>
              </a:rPr>
              <a:t>Загальна площа фігур білого кольору </a:t>
            </a:r>
            <a:endParaRPr lang="ru-RU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848067" y="1910261"/>
            <a:ext cx="3132348" cy="2736304"/>
          </a:xfrm>
          <a:prstGeom prst="flowChartConnector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324см²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3980415" y="3068960"/>
            <a:ext cx="4248472" cy="2952328"/>
          </a:xfrm>
          <a:prstGeom prst="snip2Diag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Кількість тканини білого кольору</a:t>
            </a:r>
          </a:p>
          <a:p>
            <a:pPr algn="ctr"/>
            <a:r>
              <a:rPr lang="uk-UA" dirty="0" smtClean="0"/>
              <a:t>324×5=1620см²=1.6м²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776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66682"/>
            <a:ext cx="7632848" cy="5742638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043608" y="908720"/>
            <a:ext cx="5760640" cy="1152128"/>
          </a:xfrm>
          <a:prstGeom prst="round2Diag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Дякуємо за увагу! 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" name="Picture 2" descr="C:\Users\User\Desktop\Новая папка\IMG_20151125_0939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248" y="2336279"/>
            <a:ext cx="2639846" cy="197988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лако 2"/>
          <p:cNvSpPr/>
          <p:nvPr/>
        </p:nvSpPr>
        <p:spPr>
          <a:xfrm>
            <a:off x="3273984" y="3789040"/>
            <a:ext cx="2376264" cy="1440160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mtClean="0"/>
              <a:t>До зустрічі!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15338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соседними углами 7"/>
          <p:cNvSpPr/>
          <p:nvPr/>
        </p:nvSpPr>
        <p:spPr>
          <a:xfrm>
            <a:off x="827584" y="632943"/>
            <a:ext cx="7560840" cy="5544616"/>
          </a:xfrm>
          <a:prstGeom prst="round2Same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руглая лента лицом вниз 8"/>
          <p:cNvSpPr/>
          <p:nvPr/>
        </p:nvSpPr>
        <p:spPr>
          <a:xfrm>
            <a:off x="2195736" y="836712"/>
            <a:ext cx="4824536" cy="1512168"/>
          </a:xfrm>
          <a:prstGeom prst="ellipseRibbon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Площа квадрата</a:t>
            </a:r>
            <a:endParaRPr lang="ru-RU" sz="2400" b="1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5940152" y="2492896"/>
            <a:ext cx="2160240" cy="2160240"/>
          </a:xfrm>
          <a:prstGeom prst="flowChartProcess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Формула для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обчислення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площі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>квадрата за 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формулою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: 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S=a²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1115616" y="2348880"/>
            <a:ext cx="2232248" cy="2160240"/>
          </a:xfrm>
          <a:prstGeom prst="flowChartProcess">
            <a:avLst/>
          </a:prstGeom>
          <a:solidFill>
            <a:schemeClr val="accent1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Знаходимо</a:t>
            </a:r>
            <a:r>
              <a:rPr lang="ru-RU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площу</a:t>
            </a:r>
            <a:r>
              <a:rPr lang="ru-RU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квадрата </a:t>
            </a: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S=a²</a:t>
            </a:r>
            <a:endParaRPr lang="ru-RU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S=</a:t>
            </a:r>
            <a:r>
              <a:rPr lang="en-US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2×2</a:t>
            </a: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=4</a:t>
            </a: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(см²</a:t>
            </a:r>
            <a:r>
              <a:rPr lang="ru-RU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549" y="836712"/>
            <a:ext cx="106997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43" y="1153421"/>
            <a:ext cx="1224062" cy="519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832" y="4317507"/>
            <a:ext cx="1874101" cy="17988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653136"/>
            <a:ext cx="1601569" cy="1334641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119" y="4929926"/>
            <a:ext cx="2196764" cy="12364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User\Desktop\Новая папка\IMG_20151125_09372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055" y="4000068"/>
            <a:ext cx="2862064" cy="21465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88471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124876508"/>
              </p:ext>
            </p:extLst>
          </p:nvPr>
        </p:nvGraphicFramePr>
        <p:xfrm>
          <a:off x="1547664" y="134076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755576" y="692696"/>
            <a:ext cx="7632848" cy="5472608"/>
          </a:xfrm>
          <a:prstGeom prst="round2Diag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/>
              </a:solidFill>
            </a:endParaRPr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2195736" y="719992"/>
            <a:ext cx="4464496" cy="2016224"/>
          </a:xfrm>
          <a:prstGeom prst="flowChartPunchedTap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Площа прямокутного трикутника 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56" y="559667"/>
            <a:ext cx="7731563" cy="5798672"/>
          </a:xfrm>
          <a:prstGeom prst="rect">
            <a:avLst/>
          </a:prstGeom>
        </p:spPr>
      </p:pic>
      <p:sp>
        <p:nvSpPr>
          <p:cNvPr id="13" name="Горизонтальный свиток 12"/>
          <p:cNvSpPr/>
          <p:nvPr/>
        </p:nvSpPr>
        <p:spPr>
          <a:xfrm>
            <a:off x="2087724" y="543518"/>
            <a:ext cx="4680520" cy="1844912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Площа </a:t>
            </a:r>
            <a:r>
              <a:rPr lang="uk-UA" sz="20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uk-UA" sz="20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трикутника </a:t>
            </a:r>
            <a:endParaRPr lang="ru-RU" sz="20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717008" y="2395908"/>
            <a:ext cx="4392488" cy="923330"/>
          </a:xfrm>
          <a:prstGeom prst="round2Diag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Площа</a:t>
            </a:r>
            <a:r>
              <a:rPr lang="ru-RU" sz="20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000" i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прямокутного</a:t>
            </a:r>
            <a:r>
              <a:rPr lang="ru-RU" sz="20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000" i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трикутника</a:t>
            </a:r>
            <a:r>
              <a:rPr lang="ru-RU" sz="20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000" i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обчислюється</a:t>
            </a:r>
            <a:r>
              <a:rPr lang="ru-RU" sz="20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за формулою : </a:t>
            </a:r>
            <a:r>
              <a:rPr lang="ru-RU" sz="20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S=</a:t>
            </a:r>
            <a:r>
              <a:rPr lang="ru-RU" sz="20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r>
              <a:rPr lang="en-US" sz="20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/2ab</a:t>
            </a:r>
            <a:endParaRPr lang="ru-RU" sz="20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Загнутый угол 16"/>
              <p:cNvSpPr/>
              <p:nvPr/>
            </p:nvSpPr>
            <p:spPr>
              <a:xfrm>
                <a:off x="4896036" y="3339663"/>
                <a:ext cx="3528392" cy="1529497"/>
              </a:xfrm>
              <a:prstGeom prst="foldedCorner">
                <a:avLst/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Знаходимо </a:t>
                </a:r>
                <a:r>
                  <a:rPr lang="ru-RU" sz="20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площу</a:t>
                </a:r>
                <a:r>
                  <a:rPr lang="ru-RU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</a:t>
                </a:r>
                <a:r>
                  <a:rPr lang="ru-RU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 </a:t>
                </a:r>
                <a:r>
                  <a:rPr 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5×2=5</a:t>
                </a:r>
                <a:r>
                  <a:rPr lang="ru-RU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(см²)</a:t>
                </a:r>
                <a:endParaRPr lang="ru-RU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7" name="Загнутый угол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6036" y="3339663"/>
                <a:ext cx="3528392" cy="1529497"/>
              </a:xfrm>
              <a:prstGeom prst="foldedCorner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Прямоугольный треугольник 17"/>
          <p:cNvSpPr/>
          <p:nvPr/>
        </p:nvSpPr>
        <p:spPr>
          <a:xfrm>
            <a:off x="6948264" y="2110108"/>
            <a:ext cx="1080120" cy="1201652"/>
          </a:xfrm>
          <a:prstGeom prst="rtTriangl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18" y="4968884"/>
            <a:ext cx="2413560" cy="1358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755576" y="3319238"/>
            <a:ext cx="3888432" cy="1008112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Площа</a:t>
            </a:r>
            <a:r>
              <a:rPr lang="ru-RU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трикутника</a:t>
            </a:r>
            <a:r>
              <a:rPr lang="ru-RU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обчислюється</a:t>
            </a:r>
            <a:r>
              <a:rPr lang="ru-RU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за формулою : </a:t>
            </a:r>
            <a:r>
              <a:rPr lang="ru-RU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S=1</a:t>
            </a:r>
            <a:r>
              <a:rPr lang="en-US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/2a</a:t>
            </a:r>
            <a:r>
              <a:rPr lang="en-US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</a:t>
            </a:r>
            <a:endParaRPr lang="ru-RU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Прямоугольник 2"/>
              <p:cNvSpPr/>
              <p:nvPr/>
            </p:nvSpPr>
            <p:spPr>
              <a:xfrm>
                <a:off x="4772677" y="4815285"/>
                <a:ext cx="3631446" cy="135843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i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pPr algn="ctr"/>
                <a:endParaRPr lang="en-US" i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pPr algn="ctr"/>
                <a:endParaRPr lang="en-US" i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pPr algn="ctr"/>
                <a:r>
                  <a:rPr lang="ru-RU" i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S=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uk-UA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/>
                      </a:rPr>
                      <m:t>8×2=8</m:t>
                    </m:r>
                    <m:r>
                      <m:rPr>
                        <m:nor/>
                      </m:rPr>
                      <a:rPr lang="ru-RU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m:t>(см²)</m:t>
                    </m:r>
                  </m:oMath>
                </a14:m>
                <a:endParaRPr lang="ru-RU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algn="ctr"/>
                <a:endParaRPr lang="ru-RU" i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2677" y="4815285"/>
                <a:ext cx="3631446" cy="135843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5596126" y="5085184"/>
            <a:ext cx="21282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dirty="0" smtClean="0"/>
              <a:t>Знаходимо площу</a:t>
            </a:r>
            <a:endParaRPr lang="en-US" dirty="0" smtClean="0"/>
          </a:p>
          <a:p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635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77" y="600092"/>
            <a:ext cx="7704856" cy="5816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658793" y="548680"/>
            <a:ext cx="6264696" cy="1008112"/>
          </a:xfrm>
          <a:prstGeom prst="round2Diag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Площа кругового кільця</a:t>
            </a:r>
            <a:endParaRPr lang="ru-RU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77" y="1575280"/>
            <a:ext cx="1944687" cy="1637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5004048" y="2564904"/>
            <a:ext cx="2919441" cy="3240360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Знаходимо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площу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великого кола за формулою S=Пr²</a:t>
            </a:r>
          </a:p>
          <a:p>
            <a:pPr algn="ctr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S=3.14х11.5=415.27(см²)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ru-RU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Знаходимо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площу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малого кола</a:t>
            </a:r>
          </a:p>
          <a:p>
            <a:pPr algn="ctr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S=3.14x2.5=19.63(см²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</a:p>
          <a:p>
            <a:pPr algn="ctr"/>
            <a:r>
              <a:rPr lang="ru-RU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Знаходимо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площу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кільця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S=415.27-19.63=395.64(см²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77" y="4581128"/>
            <a:ext cx="2968624" cy="16708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410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66682"/>
            <a:ext cx="7632848" cy="5742638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043608" y="908720"/>
            <a:ext cx="5760640" cy="1152128"/>
          </a:xfrm>
          <a:prstGeom prst="round2Diag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Площа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</a:t>
            </a:r>
            <a:r>
              <a:rPr lang="uk-UA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прямокутника 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" name="Picture 2" descr="C:\Users\User\Desktop\Новая папка\IMG_20151125_0939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248" y="2336279"/>
            <a:ext cx="2639846" cy="197988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3717032"/>
            <a:ext cx="2736304" cy="2304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Формула для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обчислення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площі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прямокутника</a:t>
            </a:r>
            <a:endParaRPr lang="en-US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S=ab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79912" y="3717032"/>
            <a:ext cx="2712756" cy="15121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S=14×2=28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(см²)</a:t>
            </a:r>
          </a:p>
          <a:p>
            <a:pPr algn="ctr"/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8176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20688"/>
            <a:ext cx="7645585" cy="5670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Волна 4"/>
          <p:cNvSpPr/>
          <p:nvPr/>
        </p:nvSpPr>
        <p:spPr>
          <a:xfrm>
            <a:off x="1835696" y="802825"/>
            <a:ext cx="5040560" cy="864096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Площа паралелограма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68547" y="2917394"/>
            <a:ext cx="20162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Площа паралелограма обчислюється за формулою : </a:t>
            </a:r>
            <a:r>
              <a:rPr lang="en-US" sz="1600" dirty="0" smtClean="0"/>
              <a:t>S=a x h</a:t>
            </a:r>
            <a:endParaRPr lang="ru-RU" sz="1600" dirty="0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4388594" y="1666921"/>
            <a:ext cx="3450016" cy="3202239"/>
          </a:xfrm>
          <a:prstGeom prst="flowChartProces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Знаходимо</a:t>
            </a:r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площу</a:t>
            </a:r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паралелограма</a:t>
            </a:r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за </a:t>
            </a:r>
            <a:r>
              <a:rPr lang="ru-RU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формурою</a:t>
            </a:r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S=</a:t>
            </a:r>
            <a:r>
              <a:rPr lang="ru-RU" sz="2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a•h</a:t>
            </a:r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</a:p>
          <a:p>
            <a:pPr algn="ctr"/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S=4x1=4(см²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92" y="4548002"/>
            <a:ext cx="1816208" cy="174331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860" y="5077550"/>
            <a:ext cx="1481106" cy="1110384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5"/>
          <a:stretch>
            <a:fillRect/>
          </a:stretch>
        </p:blipFill>
        <p:spPr>
          <a:xfrm>
            <a:off x="3347864" y="5041175"/>
            <a:ext cx="1458045" cy="10216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9983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16" y="548680"/>
            <a:ext cx="7680169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Лента лицом вверх 2"/>
          <p:cNvSpPr/>
          <p:nvPr/>
        </p:nvSpPr>
        <p:spPr>
          <a:xfrm>
            <a:off x="2363412" y="692696"/>
            <a:ext cx="4464496" cy="1800200"/>
          </a:xfrm>
          <a:prstGeom prst="ribbon2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Площа трапеції  </a:t>
            </a:r>
            <a:endParaRPr lang="ru-RU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Прямоугольник с двумя скругленными противолежащими углами 6"/>
              <p:cNvSpPr/>
              <p:nvPr/>
            </p:nvSpPr>
            <p:spPr>
              <a:xfrm>
                <a:off x="4716016" y="2780928"/>
                <a:ext cx="3528392" cy="2808312"/>
              </a:xfrm>
              <a:prstGeom prst="round2DiagRect">
                <a:avLst/>
              </a:prstGeom>
              <a:blipFill>
                <a:blip r:embed="rId3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Знаходимо</a:t>
                </a:r>
                <a:r>
                  <a:rPr lang="ru-RU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</a:t>
                </a:r>
                <a:r>
                  <a:rPr lang="ru-RU" sz="24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площу</a:t>
                </a:r>
                <a:r>
                  <a:rPr lang="ru-RU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</a:t>
                </a:r>
                <a:r>
                  <a:rPr lang="ru-RU" sz="24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трапеції</a:t>
                </a:r>
                <a:r>
                  <a:rPr lang="ru-RU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за формулою </a:t>
                </a:r>
                <a:endParaRPr 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pPr algn="ctr"/>
                <a:r>
                  <a:rPr lang="en-US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9</m:t>
                        </m:r>
                        <m:r>
                          <a:rPr lang="en-US" sz="24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sz="2400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10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sz="2400" b="0" i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/>
                      </a:rPr>
                      <m:t>12=</m:t>
                    </m:r>
                    <m:r>
                      <a:rPr lang="uk-UA" sz="2400" b="0" i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/>
                      </a:rPr>
                      <m:t>114</m:t>
                    </m:r>
                  </m:oMath>
                </a14:m>
                <a:r>
                  <a:rPr lang="ru-RU" sz="2400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(см²</a:t>
                </a:r>
                <a:r>
                  <a:rPr lang="ru-RU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)</a:t>
                </a:r>
              </a:p>
              <a:p>
                <a:pPr algn="ctr"/>
                <a:endParaRPr lang="ru-RU" sz="2400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  <a:p>
                <a:pPr algn="ctr"/>
                <a:endParaRPr lang="ru-RU" sz="24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7" name="Прямоугольник с двумя скругленными противолежащими углами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016" y="2780928"/>
                <a:ext cx="3528392" cy="2808312"/>
              </a:xfrm>
              <a:prstGeom prst="round2Diag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Скругленный прямоугольник 7"/>
              <p:cNvSpPr/>
              <p:nvPr/>
            </p:nvSpPr>
            <p:spPr>
              <a:xfrm>
                <a:off x="754416" y="4810577"/>
                <a:ext cx="1848548" cy="1512168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Площа трапеції обчислюється за формулою </a:t>
                </a:r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  <m:r>
                          <a:rPr lang="en-US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h</a:t>
                </a:r>
                <a:endParaRPr lang="ru-RU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8" name="Скругленный 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416" y="4810577"/>
                <a:ext cx="1848548" cy="1512168"/>
              </a:xfrm>
              <a:prstGeom prst="roundRect">
                <a:avLst/>
              </a:prstGeom>
              <a:blipFill rotWithShape="1">
                <a:blip r:embed="rId5"/>
                <a:stretch>
                  <a:fillRect t="-3984" b="-398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42" y="998141"/>
            <a:ext cx="1427170" cy="1189309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63" y="3284984"/>
            <a:ext cx="1339829" cy="754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516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98" y="568665"/>
            <a:ext cx="7656851" cy="5742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Выноска-облако 3"/>
          <p:cNvSpPr/>
          <p:nvPr/>
        </p:nvSpPr>
        <p:spPr>
          <a:xfrm>
            <a:off x="1979712" y="836712"/>
            <a:ext cx="4680520" cy="1440160"/>
          </a:xfrm>
          <a:prstGeom prst="cloud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Площа трапеції 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Блок-схема: память с посл. доступом 5"/>
              <p:cNvSpPr/>
              <p:nvPr/>
            </p:nvSpPr>
            <p:spPr>
              <a:xfrm>
                <a:off x="4788024" y="3861049"/>
                <a:ext cx="3579266" cy="2450254"/>
              </a:xfrm>
              <a:prstGeom prst="flowChartMagneticTap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Знаходимо </a:t>
                </a:r>
                <a:r>
                  <a:rPr lang="ru-RU" dirty="0" err="1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площу</a:t>
                </a:r>
                <a:r>
                  <a:rPr lang="ru-RU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 </a:t>
                </a:r>
                <a:r>
                  <a:rPr lang="ru-RU" dirty="0" err="1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трапеції</a:t>
                </a:r>
                <a:endParaRPr 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  <a:p>
                <a:pPr algn="ctr"/>
                <a:endParaRPr 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  <a:p>
                <a:pPr algn="ctr"/>
                <a:endParaRPr 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  <a:p>
                <a:pPr algn="ctr"/>
                <a:r>
                  <a:rPr 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6</m:t>
                        </m:r>
                        <m:r>
                          <a:rPr lang="en-US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5.5</m:t>
                        </m:r>
                      </m:num>
                      <m:den>
                        <m:r>
                          <a:rPr lang="en-US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/>
                      </a:rPr>
                      <m:t>12=</m:t>
                    </m:r>
                    <m:r>
                      <a:rPr lang="uk-UA" b="0" i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/>
                      </a:rPr>
                      <m:t>69</m:t>
                    </m:r>
                  </m:oMath>
                </a14:m>
                <a:r>
                  <a:rPr lang="ru-RU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(см²</a:t>
                </a:r>
                <a:r>
                  <a:rPr lang="ru-RU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)</a:t>
                </a:r>
              </a:p>
              <a:p>
                <a:pPr algn="ctr"/>
                <a:endParaRPr lang="ru-RU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6" name="Блок-схема: память с посл. доступом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3861049"/>
                <a:ext cx="3579266" cy="2450254"/>
              </a:xfrm>
              <a:prstGeom prst="flowChartMagneticTape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455076"/>
            <a:ext cx="2253693" cy="12684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Трапеция 4"/>
              <p:cNvSpPr/>
              <p:nvPr/>
            </p:nvSpPr>
            <p:spPr>
              <a:xfrm>
                <a:off x="5724128" y="2276872"/>
                <a:ext cx="2520280" cy="1584177"/>
              </a:xfrm>
              <a:prstGeom prst="trapezoid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Площа трапеції обчислюється за формулою </a:t>
                </a:r>
                <a:r>
                  <a:rPr 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  <m:r>
                          <a:rPr lang="en-US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a:rPr lang="en-US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h</a:t>
                </a:r>
                <a:endParaRPr lang="ru-RU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5" name="Трапеция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2276872"/>
                <a:ext cx="2520280" cy="1584177"/>
              </a:xfrm>
              <a:prstGeom prst="trapezoid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898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20688"/>
            <a:ext cx="7704856" cy="5697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Блок-схема: перфолента 2"/>
          <p:cNvSpPr/>
          <p:nvPr/>
        </p:nvSpPr>
        <p:spPr>
          <a:xfrm>
            <a:off x="2339752" y="692696"/>
            <a:ext cx="4392488" cy="1512168"/>
          </a:xfrm>
          <a:prstGeom prst="flowChartPunchedTap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Допоміжні фігури</a:t>
            </a:r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синього кольору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098" name="Picture 2" descr="C:\Users\User\Desktop\Новая папка\IMG_20151125_1107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848" y="3871504"/>
            <a:ext cx="2843808" cy="21328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458" y="1955912"/>
            <a:ext cx="3933440" cy="2409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133769"/>
            <a:ext cx="3690417" cy="2056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16" y="2317798"/>
            <a:ext cx="5076564" cy="1856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0978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406</TotalTime>
  <Words>228</Words>
  <Application>Microsoft Office PowerPoint</Application>
  <PresentationFormat>Экран (4:3)</PresentationFormat>
  <Paragraphs>60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Кнопка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39</cp:revision>
  <cp:lastPrinted>2015-12-01T18:26:11Z</cp:lastPrinted>
  <dcterms:modified xsi:type="dcterms:W3CDTF">2016-02-10T09:20:01Z</dcterms:modified>
</cp:coreProperties>
</file>